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9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ila, s rešetkom tablice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 smtClean="0"/>
              <a:t>Kliknite da biste uredili stil podnaslova matrice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24602-5339-4F84-B407-2DDB16AC5165}" type="datetimeFigureOut">
              <a:rPr lang="hr-HR" smtClean="0"/>
              <a:t>23.8.2019.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9AAB9-247C-4B3E-AB51-714B3ABF38A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29956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24602-5339-4F84-B407-2DDB16AC5165}" type="datetimeFigureOut">
              <a:rPr lang="hr-HR" smtClean="0"/>
              <a:t>23.8.2019.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9AAB9-247C-4B3E-AB51-714B3ABF38A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490048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24602-5339-4F84-B407-2DDB16AC5165}" type="datetimeFigureOut">
              <a:rPr lang="hr-HR" smtClean="0"/>
              <a:t>23.8.2019.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9AAB9-247C-4B3E-AB51-714B3ABF38A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04384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Uredite stil naslova matrice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24602-5339-4F84-B407-2DDB16AC5165}" type="datetimeFigureOut">
              <a:rPr lang="hr-HR" smtClean="0"/>
              <a:t>23.8.2019.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9AAB9-247C-4B3E-AB51-714B3ABF38A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37485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24602-5339-4F84-B407-2DDB16AC5165}" type="datetimeFigureOut">
              <a:rPr lang="hr-HR" smtClean="0"/>
              <a:t>23.8.2019.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9AAB9-247C-4B3E-AB51-714B3ABF38A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047131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24602-5339-4F84-B407-2DDB16AC5165}" type="datetimeFigureOut">
              <a:rPr lang="hr-HR" smtClean="0"/>
              <a:t>23.8.2019.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9AAB9-247C-4B3E-AB51-714B3ABF38A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94319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24602-5339-4F84-B407-2DDB16AC5165}" type="datetimeFigureOut">
              <a:rPr lang="hr-HR" smtClean="0"/>
              <a:t>23.8.2019.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9AAB9-247C-4B3E-AB51-714B3ABF38A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646725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24602-5339-4F84-B407-2DDB16AC5165}" type="datetimeFigureOut">
              <a:rPr lang="hr-HR" smtClean="0"/>
              <a:t>23.8.2019.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9AAB9-247C-4B3E-AB51-714B3ABF38A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5789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24602-5339-4F84-B407-2DDB16AC5165}" type="datetimeFigureOut">
              <a:rPr lang="hr-HR" smtClean="0"/>
              <a:t>23.8.2019.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9AAB9-247C-4B3E-AB51-714B3ABF38A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080198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24602-5339-4F84-B407-2DDB16AC5165}" type="datetimeFigureOut">
              <a:rPr lang="hr-HR" smtClean="0"/>
              <a:t>23.8.2019.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9AAB9-247C-4B3E-AB51-714B3ABF38A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48713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24602-5339-4F84-B407-2DDB16AC5165}" type="datetimeFigureOut">
              <a:rPr lang="hr-HR" smtClean="0"/>
              <a:t>23.8.2019.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E9AAB9-247C-4B3E-AB51-714B3ABF38A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288891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dirty="0" smtClean="0"/>
              <a:t>Uredite stil naslova matrice</a:t>
            </a:r>
            <a:endParaRPr lang="hr-HR" dirty="0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dirty="0" smtClean="0"/>
              <a:t>Uredite stilove teksta matrice</a:t>
            </a:r>
          </a:p>
          <a:p>
            <a:pPr lvl="1"/>
            <a:r>
              <a:rPr lang="hr-HR" dirty="0" smtClean="0"/>
              <a:t>Druga razina</a:t>
            </a:r>
          </a:p>
          <a:p>
            <a:pPr lvl="2"/>
            <a:r>
              <a:rPr lang="hr-HR" dirty="0" smtClean="0"/>
              <a:t>Treća razina</a:t>
            </a:r>
          </a:p>
          <a:p>
            <a:pPr lvl="3"/>
            <a:r>
              <a:rPr lang="hr-HR" dirty="0" smtClean="0"/>
              <a:t>Četvrta razina</a:t>
            </a:r>
          </a:p>
          <a:p>
            <a:pPr lvl="4"/>
            <a:r>
              <a:rPr lang="hr-HR" dirty="0" smtClean="0"/>
              <a:t>Peta razina</a:t>
            </a:r>
            <a:endParaRPr lang="hr-HR" dirty="0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B24602-5339-4F84-B407-2DDB16AC5165}" type="datetimeFigureOut">
              <a:rPr lang="hr-HR" smtClean="0"/>
              <a:t>23.8.2019.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E9AAB9-247C-4B3E-AB51-714B3ABF38A7}" type="slidenum">
              <a:rPr lang="hr-HR" smtClean="0"/>
              <a:t>‹#›</a:t>
            </a:fld>
            <a:endParaRPr lang="hr-HR"/>
          </a:p>
        </p:txBody>
      </p:sp>
      <p:pic>
        <p:nvPicPr>
          <p:cNvPr id="7" name="Slika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6897" y="185738"/>
            <a:ext cx="904875" cy="847725"/>
          </a:xfrm>
          <a:prstGeom prst="rect">
            <a:avLst/>
          </a:prstGeom>
        </p:spPr>
      </p:pic>
      <p:pic>
        <p:nvPicPr>
          <p:cNvPr id="8" name="Slika 7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311900"/>
            <a:ext cx="1657975" cy="432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4936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hyperlink" Target="https://www.e-sfera.hr/dodatni-digitalni-sadrzaji/bdb56f39-5794-405f-a89e-6cf60ab78db0/" TargetMode="Externa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8.jpeg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7" Type="http://schemas.openxmlformats.org/officeDocument/2006/relationships/image" Target="../media/image24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3.jpeg"/><Relationship Id="rId5" Type="http://schemas.openxmlformats.org/officeDocument/2006/relationships/image" Target="../media/image22.jpeg"/><Relationship Id="rId4" Type="http://schemas.openxmlformats.org/officeDocument/2006/relationships/image" Target="../media/image2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s://www.e-sfera.hr/dodatni-digitalni-sadrzaji/4e70a175-e0cf-40f6-bff7-65657346e87f/" TargetMode="Externa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hyperlink" Target="https://www.e-sfera.hr/dodatni-digitalni-sadrzaji/bdb56f39-5794-405f-a89e-6cf60ab78db0/" TargetMode="Externa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383177" y="196850"/>
            <a:ext cx="10659292" cy="1623241"/>
          </a:xfrm>
        </p:spPr>
        <p:txBody>
          <a:bodyPr>
            <a:normAutofit/>
          </a:bodyPr>
          <a:lstStyle/>
          <a:p>
            <a:r>
              <a:rPr lang="hr-HR" b="1" dirty="0" smtClean="0">
                <a:solidFill>
                  <a:srgbClr val="FF0000"/>
                </a:solidFill>
              </a:rPr>
              <a:t>Kakav je naš životni ciklus</a:t>
            </a:r>
            <a:endParaRPr lang="hr-HR" b="1" dirty="0">
              <a:solidFill>
                <a:srgbClr val="FF0000"/>
              </a:solidFill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2351314" y="3143794"/>
            <a:ext cx="4937760" cy="548640"/>
          </a:xfrm>
        </p:spPr>
        <p:txBody>
          <a:bodyPr>
            <a:normAutofit fontScale="77500" lnSpcReduction="20000"/>
          </a:bodyPr>
          <a:lstStyle/>
          <a:p>
            <a:pPr algn="l"/>
            <a:endParaRPr lang="hr-HR" sz="5400" dirty="0" smtClean="0">
              <a:solidFill>
                <a:prstClr val="black"/>
              </a:solidFill>
              <a:latin typeface="Calibri Light" panose="020F0302020204030204"/>
              <a:ea typeface="+mj-ea"/>
              <a:cs typeface="+mj-cs"/>
            </a:endParaRPr>
          </a:p>
        </p:txBody>
      </p:sp>
      <p:pic>
        <p:nvPicPr>
          <p:cNvPr id="5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566692" y="1820091"/>
            <a:ext cx="6292261" cy="4525963"/>
          </a:xfrm>
          <a:noFill/>
        </p:spPr>
      </p:pic>
    </p:spTree>
    <p:extLst>
      <p:ext uri="{BB962C8B-B14F-4D97-AF65-F5344CB8AC3E}">
        <p14:creationId xmlns:p14="http://schemas.microsoft.com/office/powerpoint/2010/main" val="1776430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slov 4"/>
          <p:cNvSpPr>
            <a:spLocks noGrp="1"/>
          </p:cNvSpPr>
          <p:nvPr>
            <p:ph type="title"/>
          </p:nvPr>
        </p:nvSpPr>
        <p:spPr>
          <a:xfrm>
            <a:off x="838200" y="191589"/>
            <a:ext cx="10515600" cy="841159"/>
          </a:xfrm>
        </p:spPr>
        <p:txBody>
          <a:bodyPr>
            <a:normAutofit/>
          </a:bodyPr>
          <a:lstStyle/>
          <a:p>
            <a:pPr algn="ctr"/>
            <a:r>
              <a:rPr lang="hr-HR" sz="2800" dirty="0" smtClean="0">
                <a:latin typeface="+mn-lt"/>
              </a:rPr>
              <a:t>Prikaz menstrualnog ciklusa koji traje 28 dana:</a:t>
            </a:r>
            <a:endParaRPr lang="hr-HR" sz="2800" dirty="0">
              <a:latin typeface="+mn-lt"/>
            </a:endParaRPr>
          </a:p>
        </p:txBody>
      </p:sp>
      <p:pic>
        <p:nvPicPr>
          <p:cNvPr id="7" name="Rezervirano mjesto sadržaja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7074" y="1330625"/>
            <a:ext cx="7297783" cy="5199017"/>
          </a:xfrm>
        </p:spPr>
      </p:pic>
      <p:sp>
        <p:nvSpPr>
          <p:cNvPr id="8" name="TekstniOkvir 7"/>
          <p:cNvSpPr txBox="1"/>
          <p:nvPr/>
        </p:nvSpPr>
        <p:spPr>
          <a:xfrm>
            <a:off x="8107681" y="1905915"/>
            <a:ext cx="2847704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hr-HR" dirty="0" smtClean="0"/>
              <a:t>DEBLJANJE SLUZNICE MATERNICE I SAZRIJEVANJE NOVE JAJNE STANICE</a:t>
            </a:r>
            <a:endParaRPr lang="hr-HR" dirty="0"/>
          </a:p>
        </p:txBody>
      </p:sp>
      <p:sp>
        <p:nvSpPr>
          <p:cNvPr id="9" name="TekstniOkvir 8"/>
          <p:cNvSpPr txBox="1"/>
          <p:nvPr/>
        </p:nvSpPr>
        <p:spPr>
          <a:xfrm>
            <a:off x="7463246" y="6160310"/>
            <a:ext cx="2612571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hr-HR" dirty="0" smtClean="0"/>
              <a:t>OVULACIJA</a:t>
            </a:r>
            <a:endParaRPr lang="hr-HR" dirty="0"/>
          </a:p>
        </p:txBody>
      </p:sp>
      <p:sp>
        <p:nvSpPr>
          <p:cNvPr id="10" name="TekstniOkvir 9"/>
          <p:cNvSpPr txBox="1"/>
          <p:nvPr/>
        </p:nvSpPr>
        <p:spPr>
          <a:xfrm>
            <a:off x="4336868" y="5308435"/>
            <a:ext cx="3535680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hr-HR" dirty="0" smtClean="0"/>
              <a:t>ZADEBLJALA SLUZNICA MATERNICE SPREMNA JE ZA PRIHVAĆANJE OPLOĐENE JAJNE STANICE</a:t>
            </a:r>
            <a:endParaRPr lang="hr-HR" dirty="0"/>
          </a:p>
        </p:txBody>
      </p:sp>
      <p:sp>
        <p:nvSpPr>
          <p:cNvPr id="11" name="TekstniOkvir 10"/>
          <p:cNvSpPr txBox="1"/>
          <p:nvPr/>
        </p:nvSpPr>
        <p:spPr>
          <a:xfrm>
            <a:off x="4336868" y="1905915"/>
            <a:ext cx="2290354" cy="9233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hr-HR" dirty="0" smtClean="0"/>
              <a:t>AKO NIJE DOŠLO DO OPLODNJE DOLAZI DO MENSTRUACIJE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764020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r-HR" sz="2800" dirty="0" smtClean="0">
                <a:latin typeface="+mn-lt"/>
              </a:rPr>
              <a:t>Oplodnja</a:t>
            </a:r>
            <a:endParaRPr lang="hr-HR" sz="2800" dirty="0">
              <a:latin typeface="+mn-lt"/>
            </a:endParaRP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half" idx="2"/>
          </p:nvPr>
        </p:nvSpPr>
        <p:spPr>
          <a:xfrm>
            <a:off x="839787" y="2057400"/>
            <a:ext cx="5430384" cy="4317274"/>
          </a:xfrm>
        </p:spPr>
        <p:txBody>
          <a:bodyPr>
            <a:normAutofit lnSpcReduction="10000"/>
          </a:bodyPr>
          <a:lstStyle/>
          <a:p>
            <a:endParaRPr lang="hr-HR" sz="2400" dirty="0" smtClean="0"/>
          </a:p>
          <a:p>
            <a:pPr marL="342900" indent="-342900">
              <a:buFontTx/>
              <a:buChar char="-"/>
            </a:pPr>
            <a:r>
              <a:rPr lang="hr-HR" sz="2400" dirty="0" smtClean="0"/>
              <a:t>stapanje jezgre muške (spermija) i jezgre ženske (jajne stanice) spolne stanice pri čemu nastaje oplođena jajna stanica (</a:t>
            </a:r>
            <a:r>
              <a:rPr lang="hr-HR" sz="2400" dirty="0" err="1" smtClean="0"/>
              <a:t>zigota</a:t>
            </a:r>
            <a:r>
              <a:rPr lang="hr-HR" sz="2400" dirty="0" smtClean="0"/>
              <a:t>)</a:t>
            </a:r>
          </a:p>
          <a:p>
            <a:pPr marL="342900" indent="-342900">
              <a:buFontTx/>
              <a:buChar char="-"/>
            </a:pPr>
            <a:r>
              <a:rPr lang="hr-HR" sz="2400" dirty="0"/>
              <a:t>d</a:t>
            </a:r>
            <a:r>
              <a:rPr lang="hr-HR" sz="2400" dirty="0" smtClean="0"/>
              <a:t>ogađa se u jajovodu za vrijeme plodnih </a:t>
            </a:r>
            <a:r>
              <a:rPr lang="hr-HR" sz="2400" dirty="0" smtClean="0"/>
              <a:t>dana</a:t>
            </a:r>
          </a:p>
          <a:p>
            <a:pPr marL="342900" indent="-342900">
              <a:buFontTx/>
              <a:buChar char="-"/>
            </a:pPr>
            <a:endParaRPr lang="hr-HR" sz="2400" dirty="0"/>
          </a:p>
          <a:p>
            <a:r>
              <a:rPr lang="hr-HR" sz="2400" dirty="0" smtClean="0">
                <a:hlinkClick r:id="rId2"/>
              </a:rPr>
              <a:t>Vizualno</a:t>
            </a:r>
            <a:endParaRPr lang="hr-HR" sz="2400" dirty="0" smtClean="0"/>
          </a:p>
          <a:p>
            <a:endParaRPr lang="hr-HR" sz="2400" dirty="0"/>
          </a:p>
          <a:p>
            <a:r>
              <a:rPr lang="hr-HR" sz="2400" i="1" dirty="0" smtClean="0">
                <a:solidFill>
                  <a:schemeClr val="accent6">
                    <a:lumMod val="75000"/>
                  </a:schemeClr>
                </a:solidFill>
              </a:rPr>
              <a:t>Kako izgledaju </a:t>
            </a:r>
            <a:r>
              <a:rPr lang="hr-HR" sz="2400" i="1" smtClean="0">
                <a:solidFill>
                  <a:schemeClr val="accent6">
                    <a:lumMod val="75000"/>
                  </a:schemeClr>
                </a:solidFill>
              </a:rPr>
              <a:t>spolne stanice? </a:t>
            </a:r>
            <a:r>
              <a:rPr lang="hr-HR" sz="2400" i="1" dirty="0">
                <a:solidFill>
                  <a:schemeClr val="accent6">
                    <a:lumMod val="75000"/>
                  </a:schemeClr>
                </a:solidFill>
              </a:rPr>
              <a:t>RB str. </a:t>
            </a:r>
            <a:r>
              <a:rPr lang="hr-HR" sz="2400" i="1" dirty="0" smtClean="0">
                <a:solidFill>
                  <a:schemeClr val="accent6">
                    <a:lumMod val="75000"/>
                  </a:schemeClr>
                </a:solidFill>
              </a:rPr>
              <a:t>29.</a:t>
            </a:r>
            <a:endParaRPr lang="hr-HR" sz="2400" i="1" dirty="0">
              <a:solidFill>
                <a:schemeClr val="accent6">
                  <a:lumMod val="75000"/>
                </a:schemeClr>
              </a:solidFill>
            </a:endParaRPr>
          </a:p>
          <a:p>
            <a:endParaRPr lang="hr-HR" sz="2400" dirty="0"/>
          </a:p>
          <a:p>
            <a:endParaRPr lang="hr-HR" sz="2400" dirty="0"/>
          </a:p>
        </p:txBody>
      </p:sp>
      <p:pic>
        <p:nvPicPr>
          <p:cNvPr id="6" name="Picture 10" descr="rad3B14B.jpg"/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5634" y="1750423"/>
            <a:ext cx="4946469" cy="38578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376829" y="4707073"/>
            <a:ext cx="857022" cy="9579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097224" y="4763765"/>
            <a:ext cx="881063" cy="84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559386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slov 4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55185"/>
          </a:xfrm>
        </p:spPr>
        <p:txBody>
          <a:bodyPr>
            <a:normAutofit/>
          </a:bodyPr>
          <a:lstStyle/>
          <a:p>
            <a:pPr algn="ctr"/>
            <a:r>
              <a:rPr lang="hr-HR" sz="2800" dirty="0" smtClean="0">
                <a:latin typeface="+mn-lt"/>
              </a:rPr>
              <a:t>Životni ciklus čovjeka:</a:t>
            </a:r>
            <a:endParaRPr lang="hr-HR" sz="2800" dirty="0">
              <a:latin typeface="+mn-lt"/>
            </a:endParaRPr>
          </a:p>
        </p:txBody>
      </p:sp>
      <p:pic>
        <p:nvPicPr>
          <p:cNvPr id="6" name="Picture 5" descr="rad84F49.jpg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7136" y="1120310"/>
            <a:ext cx="1187664" cy="22499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5" descr="radE213B.jpg"/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1120310"/>
            <a:ext cx="986880" cy="22499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kstniOkvir 7"/>
          <p:cNvSpPr txBox="1"/>
          <p:nvPr/>
        </p:nvSpPr>
        <p:spPr>
          <a:xfrm>
            <a:off x="9257211" y="2286051"/>
            <a:ext cx="21684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ODRASTAO ČOVJEK</a:t>
            </a:r>
            <a:endParaRPr lang="hr-HR" dirty="0"/>
          </a:p>
        </p:txBody>
      </p:sp>
      <p:sp>
        <p:nvSpPr>
          <p:cNvPr id="12" name="Strelica zakrivljena udesno 11"/>
          <p:cNvSpPr/>
          <p:nvPr/>
        </p:nvSpPr>
        <p:spPr>
          <a:xfrm>
            <a:off x="6618514" y="3414854"/>
            <a:ext cx="827314" cy="1079863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>
              <a:solidFill>
                <a:schemeClr val="tx1"/>
              </a:solidFill>
            </a:endParaRPr>
          </a:p>
        </p:txBody>
      </p:sp>
      <p:sp>
        <p:nvSpPr>
          <p:cNvPr id="13" name="TekstniOkvir 12"/>
          <p:cNvSpPr txBox="1"/>
          <p:nvPr/>
        </p:nvSpPr>
        <p:spPr>
          <a:xfrm>
            <a:off x="6216271" y="3688554"/>
            <a:ext cx="11146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MEJOZA</a:t>
            </a:r>
            <a:endParaRPr lang="hr-HR" dirty="0"/>
          </a:p>
        </p:txBody>
      </p:sp>
      <p:pic>
        <p:nvPicPr>
          <p:cNvPr id="14" name="Picture 8" descr="rad9EEB5.jpg"/>
          <p:cNvPicPr>
            <a:picLocks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0692" r="18028"/>
          <a:stretch/>
        </p:blipFill>
        <p:spPr bwMode="auto">
          <a:xfrm>
            <a:off x="8296547" y="4586018"/>
            <a:ext cx="795201" cy="7315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8" descr="rad9EEB5.jpg"/>
          <p:cNvPicPr>
            <a:picLocks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662" t="11002" b="41296"/>
          <a:stretch/>
        </p:blipFill>
        <p:spPr bwMode="auto">
          <a:xfrm>
            <a:off x="6737136" y="4586018"/>
            <a:ext cx="761999" cy="7315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TekstniOkvir 15"/>
          <p:cNvSpPr txBox="1"/>
          <p:nvPr/>
        </p:nvSpPr>
        <p:spPr>
          <a:xfrm>
            <a:off x="6962501" y="5408838"/>
            <a:ext cx="20813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SPOLNE STANICE</a:t>
            </a:r>
            <a:endParaRPr lang="hr-HR" dirty="0"/>
          </a:p>
        </p:txBody>
      </p:sp>
      <p:pic>
        <p:nvPicPr>
          <p:cNvPr id="17" name="Picture 8" descr="rad9EEB5.jpg"/>
          <p:cNvPicPr>
            <a:picLocks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1664" y="5241637"/>
            <a:ext cx="1108710" cy="10730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TekstniOkvir 17"/>
          <p:cNvSpPr txBox="1"/>
          <p:nvPr/>
        </p:nvSpPr>
        <p:spPr>
          <a:xfrm>
            <a:off x="4415128" y="6379715"/>
            <a:ext cx="12017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OPLODNJA</a:t>
            </a:r>
            <a:endParaRPr lang="hr-HR" dirty="0"/>
          </a:p>
        </p:txBody>
      </p:sp>
      <p:pic>
        <p:nvPicPr>
          <p:cNvPr id="21" name="Content Placeholder 3" descr="C:\WINDOWS\Desktop\Volim zivot 8 - Biologija\Slike - Školska knjiga\VZ 8\2\put oplodjene.jpg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666" t="4105" r="51167" b="72998"/>
          <a:stretch/>
        </p:blipFill>
        <p:spPr>
          <a:xfrm>
            <a:off x="2203422" y="4214829"/>
            <a:ext cx="1010194" cy="1036321"/>
          </a:xfrm>
          <a:prstGeom prst="rect">
            <a:avLst/>
          </a:prstGeom>
          <a:noFill/>
        </p:spPr>
      </p:pic>
      <p:sp>
        <p:nvSpPr>
          <p:cNvPr id="22" name="TekstniOkvir 21"/>
          <p:cNvSpPr txBox="1"/>
          <p:nvPr/>
        </p:nvSpPr>
        <p:spPr>
          <a:xfrm>
            <a:off x="2167338" y="5132871"/>
            <a:ext cx="14989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ZIGOTA</a:t>
            </a:r>
            <a:endParaRPr lang="hr-HR" dirty="0"/>
          </a:p>
        </p:txBody>
      </p:sp>
      <p:sp>
        <p:nvSpPr>
          <p:cNvPr id="23" name="TekstniOkvir 22"/>
          <p:cNvSpPr txBox="1"/>
          <p:nvPr/>
        </p:nvSpPr>
        <p:spPr>
          <a:xfrm>
            <a:off x="4415128" y="2377029"/>
            <a:ext cx="17698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MITOZA</a:t>
            </a:r>
            <a:endParaRPr lang="hr-HR" dirty="0"/>
          </a:p>
        </p:txBody>
      </p:sp>
      <p:sp>
        <p:nvSpPr>
          <p:cNvPr id="24" name="Pravokutnik 23"/>
          <p:cNvSpPr/>
          <p:nvPr/>
        </p:nvSpPr>
        <p:spPr>
          <a:xfrm>
            <a:off x="2918298" y="3709201"/>
            <a:ext cx="9324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dirty="0"/>
              <a:t>MITOZA</a:t>
            </a:r>
          </a:p>
        </p:txBody>
      </p:sp>
      <p:pic>
        <p:nvPicPr>
          <p:cNvPr id="25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231945" y="1593732"/>
            <a:ext cx="1285059" cy="1121451"/>
          </a:xfrm>
          <a:prstGeom prst="rect">
            <a:avLst/>
          </a:prstGeom>
          <a:noFill/>
        </p:spPr>
      </p:pic>
      <p:sp>
        <p:nvSpPr>
          <p:cNvPr id="26" name="TekstniOkvir 25"/>
          <p:cNvSpPr txBox="1"/>
          <p:nvPr/>
        </p:nvSpPr>
        <p:spPr>
          <a:xfrm>
            <a:off x="2343318" y="2827416"/>
            <a:ext cx="9056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DIJETE</a:t>
            </a:r>
            <a:endParaRPr lang="hr-HR" dirty="0"/>
          </a:p>
        </p:txBody>
      </p:sp>
      <p:sp>
        <p:nvSpPr>
          <p:cNvPr id="28" name="Strelica zakrivljena ulijevo 27"/>
          <p:cNvSpPr/>
          <p:nvPr/>
        </p:nvSpPr>
        <p:spPr>
          <a:xfrm>
            <a:off x="8499566" y="3397071"/>
            <a:ext cx="757645" cy="1115428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>
              <a:solidFill>
                <a:schemeClr val="tx1"/>
              </a:solidFill>
            </a:endParaRPr>
          </a:p>
        </p:txBody>
      </p:sp>
      <p:sp>
        <p:nvSpPr>
          <p:cNvPr id="31" name="Prugasta strelica udesno 30"/>
          <p:cNvSpPr/>
          <p:nvPr/>
        </p:nvSpPr>
        <p:spPr>
          <a:xfrm rot="9045542">
            <a:off x="5856113" y="5670369"/>
            <a:ext cx="1097280" cy="668609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32" name="Prugasta strelica udesno 31"/>
          <p:cNvSpPr/>
          <p:nvPr/>
        </p:nvSpPr>
        <p:spPr>
          <a:xfrm rot="13100169">
            <a:off x="3170426" y="5477630"/>
            <a:ext cx="1097280" cy="668609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33" name="Prugasta strelica udesno 32"/>
          <p:cNvSpPr/>
          <p:nvPr/>
        </p:nvSpPr>
        <p:spPr>
          <a:xfrm rot="16200000">
            <a:off x="2128983" y="3408959"/>
            <a:ext cx="1097280" cy="668609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34" name="Prugasta strelica udesno 33"/>
          <p:cNvSpPr/>
          <p:nvPr/>
        </p:nvSpPr>
        <p:spPr>
          <a:xfrm>
            <a:off x="4578430" y="1654065"/>
            <a:ext cx="1097280" cy="668609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35" name="Prugasta strelica udesno 34"/>
          <p:cNvSpPr/>
          <p:nvPr/>
        </p:nvSpPr>
        <p:spPr>
          <a:xfrm rot="9045542">
            <a:off x="6910080" y="5890163"/>
            <a:ext cx="1097280" cy="668609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36" name="TekstniOkvir 35"/>
          <p:cNvSpPr txBox="1"/>
          <p:nvPr/>
        </p:nvSpPr>
        <p:spPr>
          <a:xfrm>
            <a:off x="8685180" y="3688554"/>
            <a:ext cx="11146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MEJOZA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920247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06028"/>
          </a:xfrm>
        </p:spPr>
        <p:txBody>
          <a:bodyPr>
            <a:normAutofit/>
          </a:bodyPr>
          <a:lstStyle/>
          <a:p>
            <a:pPr algn="ctr"/>
            <a:r>
              <a:rPr lang="hr-HR" sz="2800" dirty="0" smtClean="0">
                <a:latin typeface="+mn-lt"/>
              </a:rPr>
              <a:t>Životna razdoblja čovjeka:</a:t>
            </a:r>
            <a:endParaRPr lang="hr-HR" sz="2800" dirty="0">
              <a:latin typeface="+mn-lt"/>
            </a:endParaRPr>
          </a:p>
        </p:txBody>
      </p:sp>
      <p:graphicFrame>
        <p:nvGraphicFramePr>
          <p:cNvPr id="4" name="Tablic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1441086"/>
              </p:ext>
            </p:extLst>
          </p:nvPr>
        </p:nvGraphicFramePr>
        <p:xfrm>
          <a:off x="374468" y="1071154"/>
          <a:ext cx="11434356" cy="5303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05726">
                  <a:extLst>
                    <a:ext uri="{9D8B030D-6E8A-4147-A177-3AD203B41FA5}">
                      <a16:colId xmlns:a16="http://schemas.microsoft.com/office/drawing/2014/main" val="2704427220"/>
                    </a:ext>
                  </a:extLst>
                </a:gridCol>
                <a:gridCol w="1905726">
                  <a:extLst>
                    <a:ext uri="{9D8B030D-6E8A-4147-A177-3AD203B41FA5}">
                      <a16:colId xmlns:a16="http://schemas.microsoft.com/office/drawing/2014/main" val="72926291"/>
                    </a:ext>
                  </a:extLst>
                </a:gridCol>
                <a:gridCol w="1905726">
                  <a:extLst>
                    <a:ext uri="{9D8B030D-6E8A-4147-A177-3AD203B41FA5}">
                      <a16:colId xmlns:a16="http://schemas.microsoft.com/office/drawing/2014/main" val="800842587"/>
                    </a:ext>
                  </a:extLst>
                </a:gridCol>
                <a:gridCol w="1905726">
                  <a:extLst>
                    <a:ext uri="{9D8B030D-6E8A-4147-A177-3AD203B41FA5}">
                      <a16:colId xmlns:a16="http://schemas.microsoft.com/office/drawing/2014/main" val="3921297218"/>
                    </a:ext>
                  </a:extLst>
                </a:gridCol>
                <a:gridCol w="1905726">
                  <a:extLst>
                    <a:ext uri="{9D8B030D-6E8A-4147-A177-3AD203B41FA5}">
                      <a16:colId xmlns:a16="http://schemas.microsoft.com/office/drawing/2014/main" val="2586127470"/>
                    </a:ext>
                  </a:extLst>
                </a:gridCol>
                <a:gridCol w="1905726">
                  <a:extLst>
                    <a:ext uri="{9D8B030D-6E8A-4147-A177-3AD203B41FA5}">
                      <a16:colId xmlns:a16="http://schemas.microsoft.com/office/drawing/2014/main" val="1116769859"/>
                    </a:ext>
                  </a:extLst>
                </a:gridCol>
              </a:tblGrid>
              <a:tr h="651919"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 smtClean="0"/>
                        <a:t>Dojenačka dob</a:t>
                      </a:r>
                      <a:endParaRPr lang="hr-HR" sz="2000" b="1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 smtClean="0"/>
                        <a:t>Djetinjstvo</a:t>
                      </a:r>
                      <a:endParaRPr lang="hr-HR" sz="2000" b="1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 smtClean="0"/>
                        <a:t>Pubertet</a:t>
                      </a:r>
                      <a:endParaRPr lang="hr-HR" sz="2000" b="1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 smtClean="0"/>
                        <a:t>Mladenaštvo</a:t>
                      </a:r>
                      <a:r>
                        <a:rPr lang="hr-HR" sz="2000" b="1" baseline="0" dirty="0" smtClean="0"/>
                        <a:t> (Adolescencija)</a:t>
                      </a:r>
                      <a:endParaRPr lang="hr-HR" sz="2000" b="1" dirty="0" smtClean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 smtClean="0"/>
                        <a:t>Zrela dob</a:t>
                      </a:r>
                      <a:endParaRPr lang="hr-HR" sz="2000" b="1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b="1" dirty="0" smtClean="0"/>
                        <a:t>Staračko doba</a:t>
                      </a:r>
                      <a:endParaRPr lang="hr-HR" sz="2000" b="1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4596321"/>
                  </a:ext>
                </a:extLst>
              </a:tr>
              <a:tr h="530936">
                <a:tc>
                  <a:txBody>
                    <a:bodyPr/>
                    <a:lstStyle/>
                    <a:p>
                      <a:endParaRPr lang="hr-HR" dirty="0" smtClean="0"/>
                    </a:p>
                    <a:p>
                      <a:endParaRPr lang="hr-HR" dirty="0" smtClean="0"/>
                    </a:p>
                    <a:p>
                      <a:endParaRPr lang="hr-HR" dirty="0" smtClean="0"/>
                    </a:p>
                    <a:p>
                      <a:endParaRPr lang="hr-HR" dirty="0" smtClean="0"/>
                    </a:p>
                    <a:p>
                      <a:endParaRPr lang="hr-HR" dirty="0" smtClean="0"/>
                    </a:p>
                    <a:p>
                      <a:endParaRPr lang="hr-HR" dirty="0" smtClean="0"/>
                    </a:p>
                    <a:p>
                      <a:endParaRPr lang="hr-HR" dirty="0" smtClean="0"/>
                    </a:p>
                    <a:p>
                      <a:endParaRPr lang="hr-HR" dirty="0" smtClean="0"/>
                    </a:p>
                    <a:p>
                      <a:endParaRPr lang="hr-H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6871454"/>
                  </a:ext>
                </a:extLst>
              </a:tr>
              <a:tr h="530936"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hr-HR" sz="1600" dirty="0" smtClean="0"/>
                        <a:t>nagli rast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hr-HR" sz="1600" dirty="0" smtClean="0"/>
                        <a:t>komunikacija plačem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hr-HR" sz="1600" dirty="0" smtClean="0"/>
                        <a:t>uz hranu potrebna ljubav</a:t>
                      </a:r>
                      <a:r>
                        <a:rPr lang="hr-HR" sz="1600" baseline="0" dirty="0" smtClean="0"/>
                        <a:t> i skrb bližnjih</a:t>
                      </a:r>
                      <a:endParaRPr lang="hr-HR" sz="1600" dirty="0" smtClean="0"/>
                    </a:p>
                    <a:p>
                      <a:pPr marL="285750" indent="-285750">
                        <a:buFontTx/>
                        <a:buChar char="-"/>
                      </a:pP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hr-HR" sz="1600" dirty="0" smtClean="0"/>
                        <a:t>vrijeme velikih promjena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hr-HR" sz="1600" dirty="0" smtClean="0"/>
                        <a:t>prilagodba zajednici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hr-HR" sz="1600" dirty="0" smtClean="0"/>
                        <a:t>polazak u jaslice, vrtić i školu</a:t>
                      </a:r>
                      <a:endParaRPr lang="hr-H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hr-HR" sz="1600" dirty="0" smtClean="0"/>
                        <a:t>fizički, psihički i spolni razvoj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hr-HR" sz="1600" dirty="0" smtClean="0"/>
                        <a:t>pojava sporednih spolnih obilježja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hr-HR" sz="1600" dirty="0" smtClean="0"/>
                        <a:t>prve mjesečnice i </a:t>
                      </a:r>
                      <a:r>
                        <a:rPr lang="hr-HR" sz="1600" dirty="0" err="1" smtClean="0"/>
                        <a:t>polucije</a:t>
                      </a:r>
                      <a:endParaRPr lang="hr-H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hr-HR" sz="1600" dirty="0" smtClean="0"/>
                        <a:t>socijalna zrelost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hr-HR" sz="1600" dirty="0" smtClean="0"/>
                        <a:t>napuštanje roditeljskog doma, pronalazak partnera i osnivanje</a:t>
                      </a:r>
                      <a:r>
                        <a:rPr lang="hr-HR" sz="1600" baseline="0" dirty="0" smtClean="0"/>
                        <a:t> vlastite obitelji</a:t>
                      </a:r>
                      <a:endParaRPr lang="hr-H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hr-HR" sz="1600" dirty="0" smtClean="0"/>
                        <a:t>socijalna i psihička zrelost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hr-HR" sz="1600" dirty="0" smtClean="0"/>
                        <a:t>vrhunac stvaralaštva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hr-HR" sz="1600" dirty="0" smtClean="0"/>
                        <a:t>briga o sebi i svojoj obitelji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hr-HR" sz="1600" dirty="0" smtClean="0"/>
                        <a:t>klimakterij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hr-HR" sz="1600" dirty="0" smtClean="0"/>
                        <a:t>menopauza</a:t>
                      </a:r>
                      <a:endParaRPr lang="hr-H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hr-HR" sz="1600" dirty="0" smtClean="0"/>
                        <a:t>usporavanje procesa i aktivnosti u organizmu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hr-HR" sz="1600" dirty="0" smtClean="0"/>
                        <a:t>pojava vanjskih obilježja starosti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hr-HR" sz="1600" dirty="0" smtClean="0"/>
                        <a:t>odlazak u mirovinu</a:t>
                      </a:r>
                      <a:endParaRPr lang="hr-H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5399028"/>
                  </a:ext>
                </a:extLst>
              </a:tr>
            </a:tbl>
          </a:graphicData>
        </a:graphic>
      </p:graphicFrame>
      <p:pic>
        <p:nvPicPr>
          <p:cNvPr id="5" name="Picture 4" descr="radAD86D.jpg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364" y="1854927"/>
            <a:ext cx="1802674" cy="24296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 descr="radDDE10.jpg"/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8731" y="1854927"/>
            <a:ext cx="1767840" cy="24296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3" descr="rad1975B.jpg"/>
          <p:cNvPicPr>
            <a:picLocks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690"/>
          <a:stretch/>
        </p:blipFill>
        <p:spPr bwMode="auto">
          <a:xfrm>
            <a:off x="4249782" y="1854927"/>
            <a:ext cx="1759131" cy="24296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6" descr="rad1E064.jpg"/>
          <p:cNvPicPr>
            <a:picLocks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60019" y="1854925"/>
            <a:ext cx="1770427" cy="24296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4" descr="radC1972.jpg"/>
          <p:cNvPicPr>
            <a:picLocks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5097" y="1854925"/>
            <a:ext cx="1694633" cy="24296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6" descr="rad77F10.jpg"/>
          <p:cNvPicPr>
            <a:picLocks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6144" y="1854926"/>
            <a:ext cx="1716405" cy="24296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93066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pic>
        <p:nvPicPr>
          <p:cNvPr id="7" name="Rezervirano mjesto sadržaja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8126" y="1985554"/>
            <a:ext cx="7393577" cy="3082835"/>
          </a:xfrm>
        </p:spPr>
      </p:pic>
      <p:sp>
        <p:nvSpPr>
          <p:cNvPr id="6" name="Rezervirano mjesto teksta 5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marL="342900" indent="-342900">
              <a:buFontTx/>
              <a:buChar char="-"/>
            </a:pPr>
            <a:r>
              <a:rPr lang="hr-HR" sz="2400" dirty="0" smtClean="0"/>
              <a:t>tijekom rasta i razvoja naše se tijelo mijenja</a:t>
            </a:r>
          </a:p>
          <a:p>
            <a:pPr marL="342900" indent="-342900">
              <a:buFontTx/>
              <a:buChar char="-"/>
            </a:pPr>
            <a:r>
              <a:rPr lang="hr-HR" sz="2400" dirty="0"/>
              <a:t>u</a:t>
            </a:r>
            <a:r>
              <a:rPr lang="hr-HR" sz="2400" dirty="0" smtClean="0"/>
              <a:t>tjecaj hormona rasta i spolnih hormona</a:t>
            </a:r>
          </a:p>
          <a:p>
            <a:pPr marL="342900" indent="-342900">
              <a:buFontTx/>
              <a:buChar char="-"/>
            </a:pPr>
            <a:r>
              <a:rPr lang="hr-HR" sz="2400" dirty="0" smtClean="0"/>
              <a:t>PUBERTET – razdoblje čovjekovog psihičkog, fizičkog i spolnog sazrijevanja</a:t>
            </a:r>
            <a:endParaRPr lang="hr-HR" sz="2400" dirty="0"/>
          </a:p>
        </p:txBody>
      </p:sp>
    </p:spTree>
    <p:extLst>
      <p:ext uri="{BB962C8B-B14F-4D97-AF65-F5344CB8AC3E}">
        <p14:creationId xmlns:p14="http://schemas.microsoft.com/office/powerpoint/2010/main" val="2995401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57432" y="2032239"/>
            <a:ext cx="4681446" cy="3811588"/>
          </a:xfrm>
        </p:spPr>
        <p:txBody>
          <a:bodyPr>
            <a:normAutofit/>
          </a:bodyPr>
          <a:lstStyle/>
          <a:p>
            <a:r>
              <a:rPr lang="hr-HR" sz="2400" dirty="0" smtClean="0"/>
              <a:t>- glavna i sporedna spolna obilježja</a:t>
            </a:r>
          </a:p>
          <a:p>
            <a:endParaRPr lang="hr-HR" sz="2400" dirty="0"/>
          </a:p>
          <a:p>
            <a:endParaRPr lang="hr-HR" sz="2400" dirty="0" smtClean="0"/>
          </a:p>
          <a:p>
            <a:endParaRPr lang="hr-HR" sz="2400" dirty="0" smtClean="0"/>
          </a:p>
        </p:txBody>
      </p:sp>
      <p:pic>
        <p:nvPicPr>
          <p:cNvPr id="5" name="Picture 5" descr="rad84F49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9319" y="1409232"/>
            <a:ext cx="1535282" cy="4151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 descr="radE213B.jpg"/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41485" y="1409231"/>
            <a:ext cx="1300163" cy="4151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kstniOkvir 2"/>
          <p:cNvSpPr txBox="1"/>
          <p:nvPr/>
        </p:nvSpPr>
        <p:spPr>
          <a:xfrm>
            <a:off x="6932023" y="5076825"/>
            <a:ext cx="2316480" cy="8362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hr-HR" dirty="0"/>
          </a:p>
        </p:txBody>
      </p:sp>
      <p:sp>
        <p:nvSpPr>
          <p:cNvPr id="7" name="TekstniOkvir 6"/>
          <p:cNvSpPr txBox="1"/>
          <p:nvPr/>
        </p:nvSpPr>
        <p:spPr>
          <a:xfrm>
            <a:off x="834571" y="3484888"/>
            <a:ext cx="17553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000" dirty="0" smtClean="0"/>
              <a:t>spolni </a:t>
            </a:r>
            <a:r>
              <a:rPr lang="hr-HR" sz="2000" dirty="0"/>
              <a:t>organi</a:t>
            </a:r>
          </a:p>
        </p:txBody>
      </p:sp>
      <p:sp>
        <p:nvSpPr>
          <p:cNvPr id="8" name="TekstniOkvir 7"/>
          <p:cNvSpPr txBox="1"/>
          <p:nvPr/>
        </p:nvSpPr>
        <p:spPr>
          <a:xfrm>
            <a:off x="2647872" y="3484888"/>
            <a:ext cx="397110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000" dirty="0" smtClean="0"/>
              <a:t>ostale </a:t>
            </a:r>
            <a:r>
              <a:rPr lang="hr-HR" sz="2000" dirty="0"/>
              <a:t>fizičke promjene prema kojima razlikujemo žene i muškarce</a:t>
            </a:r>
          </a:p>
        </p:txBody>
      </p:sp>
      <p:sp>
        <p:nvSpPr>
          <p:cNvPr id="9" name="TekstniOkvir 8"/>
          <p:cNvSpPr txBox="1"/>
          <p:nvPr/>
        </p:nvSpPr>
        <p:spPr>
          <a:xfrm>
            <a:off x="904133" y="5074935"/>
            <a:ext cx="21527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000" dirty="0" smtClean="0"/>
              <a:t>vanjski </a:t>
            </a:r>
            <a:r>
              <a:rPr lang="hr-HR" sz="2000" dirty="0"/>
              <a:t>i unutarnji</a:t>
            </a:r>
          </a:p>
        </p:txBody>
      </p:sp>
      <p:sp>
        <p:nvSpPr>
          <p:cNvPr id="14" name="Prugasta strelica udesno 13"/>
          <p:cNvSpPr/>
          <p:nvPr/>
        </p:nvSpPr>
        <p:spPr>
          <a:xfrm rot="3258858">
            <a:off x="2584917" y="2661886"/>
            <a:ext cx="1023989" cy="687841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5" name="Prugasta strelica udesno 14"/>
          <p:cNvSpPr/>
          <p:nvPr/>
        </p:nvSpPr>
        <p:spPr>
          <a:xfrm rot="7228827">
            <a:off x="949016" y="2635603"/>
            <a:ext cx="1023989" cy="687841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16" name="Prugasta strelica udesno 15"/>
          <p:cNvSpPr/>
          <p:nvPr/>
        </p:nvSpPr>
        <p:spPr>
          <a:xfrm rot="5400000">
            <a:off x="856339" y="4168764"/>
            <a:ext cx="1023989" cy="687841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48744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slov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r-HR" sz="3200" dirty="0" smtClean="0">
                <a:latin typeface="+mn-lt"/>
              </a:rPr>
              <a:t>Muški spolni organi</a:t>
            </a:r>
            <a:endParaRPr lang="hr-HR" sz="3200" dirty="0">
              <a:latin typeface="+mn-lt"/>
            </a:endParaRPr>
          </a:p>
        </p:txBody>
      </p:sp>
      <p:pic>
        <p:nvPicPr>
          <p:cNvPr id="7" name="Picture 9" descr="rad29FE6.jpg"/>
          <p:cNvPicPr>
            <a:picLocks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04" t="10820" r="2943" b="5453"/>
          <a:stretch/>
        </p:blipFill>
        <p:spPr bwMode="auto">
          <a:xfrm>
            <a:off x="3788230" y="1497874"/>
            <a:ext cx="4711336" cy="4511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kstniOkvir 7"/>
          <p:cNvSpPr txBox="1"/>
          <p:nvPr/>
        </p:nvSpPr>
        <p:spPr>
          <a:xfrm>
            <a:off x="2083524" y="2635737"/>
            <a:ext cx="15414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SJEMENOVOD</a:t>
            </a:r>
            <a:endParaRPr lang="hr-HR" dirty="0"/>
          </a:p>
        </p:txBody>
      </p:sp>
      <p:sp>
        <p:nvSpPr>
          <p:cNvPr id="9" name="TekstniOkvir 8"/>
          <p:cNvSpPr txBox="1"/>
          <p:nvPr/>
        </p:nvSpPr>
        <p:spPr>
          <a:xfrm>
            <a:off x="1119054" y="3343420"/>
            <a:ext cx="12888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SPOLNI UD (PENIS)</a:t>
            </a:r>
            <a:endParaRPr lang="hr-HR" dirty="0"/>
          </a:p>
        </p:txBody>
      </p:sp>
      <p:sp>
        <p:nvSpPr>
          <p:cNvPr id="10" name="TekstniOkvir 9"/>
          <p:cNvSpPr txBox="1"/>
          <p:nvPr/>
        </p:nvSpPr>
        <p:spPr>
          <a:xfrm>
            <a:off x="731520" y="4639994"/>
            <a:ext cx="28912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MOKRAĆNO – SPOLNA CIJEV</a:t>
            </a:r>
            <a:endParaRPr lang="hr-HR" dirty="0"/>
          </a:p>
        </p:txBody>
      </p:sp>
      <p:sp>
        <p:nvSpPr>
          <p:cNvPr id="11" name="TekstniOkvir 10"/>
          <p:cNvSpPr txBox="1"/>
          <p:nvPr/>
        </p:nvSpPr>
        <p:spPr>
          <a:xfrm>
            <a:off x="3039293" y="5758152"/>
            <a:ext cx="11117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 smtClean="0"/>
              <a:t>SJEMENIK</a:t>
            </a:r>
            <a:endParaRPr lang="hr-HR" dirty="0"/>
          </a:p>
        </p:txBody>
      </p:sp>
      <p:sp>
        <p:nvSpPr>
          <p:cNvPr id="12" name="TekstniOkvir 11"/>
          <p:cNvSpPr txBox="1"/>
          <p:nvPr/>
        </p:nvSpPr>
        <p:spPr>
          <a:xfrm>
            <a:off x="7428410" y="5679775"/>
            <a:ext cx="13120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MOŠNJA</a:t>
            </a:r>
            <a:endParaRPr lang="hr-HR" dirty="0"/>
          </a:p>
        </p:txBody>
      </p:sp>
      <p:sp>
        <p:nvSpPr>
          <p:cNvPr id="13" name="TekstniOkvir 12"/>
          <p:cNvSpPr txBox="1"/>
          <p:nvPr/>
        </p:nvSpPr>
        <p:spPr>
          <a:xfrm>
            <a:off x="8312331" y="4775198"/>
            <a:ext cx="15675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DOSJEMENIK</a:t>
            </a:r>
            <a:endParaRPr lang="hr-HR" dirty="0"/>
          </a:p>
        </p:txBody>
      </p:sp>
      <p:sp>
        <p:nvSpPr>
          <p:cNvPr id="14" name="TekstniOkvir 13"/>
          <p:cNvSpPr txBox="1"/>
          <p:nvPr/>
        </p:nvSpPr>
        <p:spPr>
          <a:xfrm>
            <a:off x="9096102" y="3500565"/>
            <a:ext cx="17417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PROSTATA</a:t>
            </a:r>
            <a:endParaRPr lang="hr-HR" dirty="0"/>
          </a:p>
        </p:txBody>
      </p:sp>
      <p:sp>
        <p:nvSpPr>
          <p:cNvPr id="15" name="TekstniOkvir 14"/>
          <p:cNvSpPr txBox="1"/>
          <p:nvPr/>
        </p:nvSpPr>
        <p:spPr>
          <a:xfrm>
            <a:off x="8804364" y="2410598"/>
            <a:ext cx="23251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SJEMENI MJEHURIĆ</a:t>
            </a:r>
            <a:endParaRPr lang="hr-HR" dirty="0"/>
          </a:p>
        </p:txBody>
      </p:sp>
      <p:cxnSp>
        <p:nvCxnSpPr>
          <p:cNvPr id="17" name="Ravni poveznik 16"/>
          <p:cNvCxnSpPr>
            <a:stCxn id="8" idx="3"/>
          </p:cNvCxnSpPr>
          <p:nvPr/>
        </p:nvCxnSpPr>
        <p:spPr>
          <a:xfrm>
            <a:off x="3624943" y="2820403"/>
            <a:ext cx="1591491" cy="39306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Ravni poveznik 20"/>
          <p:cNvCxnSpPr/>
          <p:nvPr/>
        </p:nvCxnSpPr>
        <p:spPr>
          <a:xfrm>
            <a:off x="2603863" y="3622766"/>
            <a:ext cx="1672046" cy="722811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3" name="Ravni poveznik 22"/>
          <p:cNvCxnSpPr>
            <a:stCxn id="10" idx="3"/>
          </p:cNvCxnSpPr>
          <p:nvPr/>
        </p:nvCxnSpPr>
        <p:spPr>
          <a:xfrm flipV="1">
            <a:off x="3622766" y="4484914"/>
            <a:ext cx="888274" cy="33974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5" name="Ravni poveznik 24"/>
          <p:cNvCxnSpPr/>
          <p:nvPr/>
        </p:nvCxnSpPr>
        <p:spPr>
          <a:xfrm flipV="1">
            <a:off x="4151072" y="4775198"/>
            <a:ext cx="995694" cy="11030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7" name="Ravni poveznik 26"/>
          <p:cNvCxnSpPr/>
          <p:nvPr/>
        </p:nvCxnSpPr>
        <p:spPr>
          <a:xfrm flipH="1" flipV="1">
            <a:off x="5312229" y="5207726"/>
            <a:ext cx="2116181" cy="55042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9" name="Ravni poveznik 28"/>
          <p:cNvCxnSpPr/>
          <p:nvPr/>
        </p:nvCxnSpPr>
        <p:spPr>
          <a:xfrm flipH="1" flipV="1">
            <a:off x="5556069" y="4775198"/>
            <a:ext cx="2756262" cy="16256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1" name="Ravni poveznik 30"/>
          <p:cNvCxnSpPr/>
          <p:nvPr/>
        </p:nvCxnSpPr>
        <p:spPr>
          <a:xfrm flipH="1" flipV="1">
            <a:off x="6444343" y="3500565"/>
            <a:ext cx="2360021" cy="20057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3" name="Ravni poveznik 32"/>
          <p:cNvCxnSpPr/>
          <p:nvPr/>
        </p:nvCxnSpPr>
        <p:spPr>
          <a:xfrm flipH="1">
            <a:off x="6792686" y="2635737"/>
            <a:ext cx="1872343" cy="438389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9524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r-HR" sz="3200" dirty="0" smtClean="0">
                <a:latin typeface="+mn-lt"/>
              </a:rPr>
              <a:t>Ženski spolni organi</a:t>
            </a:r>
            <a:endParaRPr lang="hr-HR" sz="3200" dirty="0">
              <a:latin typeface="+mn-lt"/>
            </a:endParaRPr>
          </a:p>
        </p:txBody>
      </p:sp>
      <p:pic>
        <p:nvPicPr>
          <p:cNvPr id="3" name="Picture 9" descr="rad9E457.jpg"/>
          <p:cNvPicPr>
            <a:picLocks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57" t="14150" r="3805" b="4804"/>
          <a:stretch/>
        </p:blipFill>
        <p:spPr bwMode="auto">
          <a:xfrm>
            <a:off x="3892731" y="1690688"/>
            <a:ext cx="4641668" cy="43356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kstniOkvir 3"/>
          <p:cNvSpPr txBox="1"/>
          <p:nvPr/>
        </p:nvSpPr>
        <p:spPr>
          <a:xfrm>
            <a:off x="185055" y="4369916"/>
            <a:ext cx="17765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STIDNICA</a:t>
            </a:r>
            <a:endParaRPr lang="hr-HR" dirty="0"/>
          </a:p>
        </p:txBody>
      </p:sp>
      <p:sp>
        <p:nvSpPr>
          <p:cNvPr id="6" name="TekstniOkvir 5"/>
          <p:cNvSpPr txBox="1"/>
          <p:nvPr/>
        </p:nvSpPr>
        <p:spPr>
          <a:xfrm>
            <a:off x="1994261" y="4873228"/>
            <a:ext cx="22293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VELIKE I MALE USNE</a:t>
            </a:r>
            <a:endParaRPr lang="hr-HR" dirty="0"/>
          </a:p>
        </p:txBody>
      </p:sp>
      <p:sp>
        <p:nvSpPr>
          <p:cNvPr id="7" name="TekstniOkvir 6"/>
          <p:cNvSpPr txBox="1"/>
          <p:nvPr/>
        </p:nvSpPr>
        <p:spPr>
          <a:xfrm>
            <a:off x="2422072" y="3766347"/>
            <a:ext cx="12104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KLITORIS (DRAŽICA)</a:t>
            </a:r>
            <a:endParaRPr lang="hr-HR" dirty="0"/>
          </a:p>
        </p:txBody>
      </p:sp>
      <p:sp>
        <p:nvSpPr>
          <p:cNvPr id="8" name="TekstniOkvir 7"/>
          <p:cNvSpPr txBox="1"/>
          <p:nvPr/>
        </p:nvSpPr>
        <p:spPr>
          <a:xfrm>
            <a:off x="9056913" y="2904809"/>
            <a:ext cx="14456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JAJOVOD</a:t>
            </a:r>
            <a:endParaRPr lang="hr-HR" dirty="0"/>
          </a:p>
        </p:txBody>
      </p:sp>
      <p:sp>
        <p:nvSpPr>
          <p:cNvPr id="9" name="TekstniOkvir 8"/>
          <p:cNvSpPr txBox="1"/>
          <p:nvPr/>
        </p:nvSpPr>
        <p:spPr>
          <a:xfrm>
            <a:off x="9048204" y="1673831"/>
            <a:ext cx="21161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JAJNIK</a:t>
            </a:r>
            <a:endParaRPr lang="hr-HR" dirty="0"/>
          </a:p>
        </p:txBody>
      </p:sp>
      <p:sp>
        <p:nvSpPr>
          <p:cNvPr id="10" name="TekstniOkvir 9"/>
          <p:cNvSpPr txBox="1"/>
          <p:nvPr/>
        </p:nvSpPr>
        <p:spPr>
          <a:xfrm>
            <a:off x="9074330" y="4182681"/>
            <a:ext cx="1410788" cy="3744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MATERNICA</a:t>
            </a:r>
            <a:endParaRPr lang="hr-HR" dirty="0"/>
          </a:p>
        </p:txBody>
      </p:sp>
      <p:sp>
        <p:nvSpPr>
          <p:cNvPr id="11" name="TekstniOkvir 10"/>
          <p:cNvSpPr txBox="1"/>
          <p:nvPr/>
        </p:nvSpPr>
        <p:spPr>
          <a:xfrm>
            <a:off x="7933507" y="5297158"/>
            <a:ext cx="13933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RODNICA</a:t>
            </a:r>
            <a:endParaRPr lang="hr-HR" dirty="0"/>
          </a:p>
        </p:txBody>
      </p:sp>
      <p:sp>
        <p:nvSpPr>
          <p:cNvPr id="12" name="Lijeva vitičasta zagrada 11"/>
          <p:cNvSpPr/>
          <p:nvPr/>
        </p:nvSpPr>
        <p:spPr>
          <a:xfrm>
            <a:off x="1362347" y="3866605"/>
            <a:ext cx="551905" cy="1375955"/>
          </a:xfrm>
          <a:prstGeom prst="leftBrac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cxnSp>
        <p:nvCxnSpPr>
          <p:cNvPr id="14" name="Ravni poveznik 13"/>
          <p:cNvCxnSpPr/>
          <p:nvPr/>
        </p:nvCxnSpPr>
        <p:spPr>
          <a:xfrm flipV="1">
            <a:off x="3988526" y="4667794"/>
            <a:ext cx="1341120" cy="27432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Ravni poveznik 15"/>
          <p:cNvCxnSpPr/>
          <p:nvPr/>
        </p:nvCxnSpPr>
        <p:spPr>
          <a:xfrm>
            <a:off x="3796937" y="4073287"/>
            <a:ext cx="1036320" cy="353413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Ravni poveznik 18"/>
          <p:cNvCxnSpPr/>
          <p:nvPr/>
        </p:nvCxnSpPr>
        <p:spPr>
          <a:xfrm>
            <a:off x="6392091" y="4249993"/>
            <a:ext cx="1837509" cy="87935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Ravni poveznik 20"/>
          <p:cNvCxnSpPr/>
          <p:nvPr/>
        </p:nvCxnSpPr>
        <p:spPr>
          <a:xfrm>
            <a:off x="6668590" y="3441950"/>
            <a:ext cx="2125978" cy="808043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3" name="Ravni poveznik 22"/>
          <p:cNvCxnSpPr>
            <a:endCxn id="8" idx="1"/>
          </p:cNvCxnSpPr>
          <p:nvPr/>
        </p:nvCxnSpPr>
        <p:spPr>
          <a:xfrm>
            <a:off x="5730240" y="2877936"/>
            <a:ext cx="3326673" cy="211539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5" name="Ravni poveznik 24"/>
          <p:cNvCxnSpPr>
            <a:endCxn id="9" idx="1"/>
          </p:cNvCxnSpPr>
          <p:nvPr/>
        </p:nvCxnSpPr>
        <p:spPr>
          <a:xfrm flipV="1">
            <a:off x="6305006" y="1858497"/>
            <a:ext cx="2743198" cy="85663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3693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r-HR" sz="2800" dirty="0" smtClean="0">
                <a:latin typeface="+mn-lt"/>
              </a:rPr>
              <a:t>Nastanak spolnih stanica:</a:t>
            </a:r>
            <a:endParaRPr lang="hr-HR" sz="2800" dirty="0">
              <a:latin typeface="+mn-lt"/>
            </a:endParaRPr>
          </a:p>
        </p:txBody>
      </p:sp>
      <p:sp>
        <p:nvSpPr>
          <p:cNvPr id="6" name="Rezervirano mjesto teksta 5"/>
          <p:cNvSpPr>
            <a:spLocks noGrp="1"/>
          </p:cNvSpPr>
          <p:nvPr>
            <p:ph type="body" idx="1"/>
          </p:nvPr>
        </p:nvSpPr>
        <p:spPr>
          <a:xfrm>
            <a:off x="839788" y="1288869"/>
            <a:ext cx="5157787" cy="862148"/>
          </a:xfrm>
        </p:spPr>
        <p:txBody>
          <a:bodyPr>
            <a:normAutofit/>
          </a:bodyPr>
          <a:lstStyle/>
          <a:p>
            <a:pPr algn="ctr"/>
            <a:r>
              <a:rPr lang="hr-HR" sz="2800" b="0" dirty="0" err="1" smtClean="0"/>
              <a:t>Mejoza</a:t>
            </a:r>
            <a:endParaRPr lang="hr-HR" sz="2800" b="0" dirty="0"/>
          </a:p>
        </p:txBody>
      </p:sp>
      <p:sp>
        <p:nvSpPr>
          <p:cNvPr id="7" name="Rezervirano mjesto sadržaja 6"/>
          <p:cNvSpPr>
            <a:spLocks noGrp="1"/>
          </p:cNvSpPr>
          <p:nvPr>
            <p:ph sz="half" idx="2"/>
          </p:nvPr>
        </p:nvSpPr>
        <p:spPr>
          <a:xfrm>
            <a:off x="839788" y="1820091"/>
            <a:ext cx="4524692" cy="436957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hr-HR" sz="2400" dirty="0" smtClean="0"/>
          </a:p>
          <a:p>
            <a:pPr>
              <a:buFontTx/>
              <a:buChar char="-"/>
            </a:pPr>
            <a:r>
              <a:rPr lang="hr-HR" sz="2400" dirty="0" smtClean="0"/>
              <a:t>od jedne stanice nastaju četiri genski različite stanice s polovičnim brojem kromosoma – REDUKCIJSKA DIOBA</a:t>
            </a:r>
          </a:p>
          <a:p>
            <a:pPr>
              <a:buFontTx/>
              <a:buChar char="-"/>
            </a:pPr>
            <a:r>
              <a:rPr lang="hr-HR" sz="2400" dirty="0"/>
              <a:t>o</a:t>
            </a:r>
            <a:r>
              <a:rPr lang="hr-HR" sz="2400" dirty="0" smtClean="0"/>
              <a:t>mogućuje dobivanje novih kombinacija gena i raznolikost potomaka nastalih spolnim </a:t>
            </a:r>
            <a:r>
              <a:rPr lang="hr-HR" sz="2400" dirty="0" smtClean="0"/>
              <a:t>razmnožavanjem</a:t>
            </a:r>
            <a:endParaRPr lang="hr-HR" sz="2400" dirty="0"/>
          </a:p>
          <a:p>
            <a:pPr marL="0" indent="0">
              <a:buNone/>
            </a:pPr>
            <a:r>
              <a:rPr lang="hr-HR" sz="2400" dirty="0" smtClean="0">
                <a:hlinkClick r:id="rId2"/>
              </a:rPr>
              <a:t>Istraži</a:t>
            </a:r>
            <a:endParaRPr lang="hr-HR" sz="2400" dirty="0" smtClean="0"/>
          </a:p>
          <a:p>
            <a:pPr>
              <a:buFontTx/>
              <a:buChar char="-"/>
            </a:pPr>
            <a:endParaRPr lang="hr-HR" sz="2400" dirty="0"/>
          </a:p>
        </p:txBody>
      </p:sp>
      <p:sp>
        <p:nvSpPr>
          <p:cNvPr id="8" name="Rezervirano mjesto teksta 7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hr-HR"/>
          </a:p>
        </p:txBody>
      </p:sp>
      <p:pic>
        <p:nvPicPr>
          <p:cNvPr id="10" name="Picture 6" descr="rad8A0A8.jpg"/>
          <p:cNvPicPr>
            <a:picLocks noGrp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480" y="1681164"/>
            <a:ext cx="6531428" cy="3831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96797" y="5059205"/>
            <a:ext cx="948166" cy="9066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421413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slov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r-HR" sz="2800" dirty="0" smtClean="0">
                <a:latin typeface="+mn-lt"/>
              </a:rPr>
              <a:t>Usporedba mitoze i </a:t>
            </a:r>
            <a:r>
              <a:rPr lang="hr-HR" sz="2800" dirty="0" err="1" smtClean="0">
                <a:latin typeface="+mn-lt"/>
              </a:rPr>
              <a:t>mejoze</a:t>
            </a:r>
            <a:r>
              <a:rPr lang="hr-HR" sz="2800" dirty="0" smtClean="0">
                <a:latin typeface="+mn-lt"/>
              </a:rPr>
              <a:t>:</a:t>
            </a:r>
            <a:endParaRPr lang="hr-HR" sz="2800" dirty="0">
              <a:latin typeface="+mn-lt"/>
            </a:endParaRPr>
          </a:p>
        </p:txBody>
      </p:sp>
      <p:graphicFrame>
        <p:nvGraphicFramePr>
          <p:cNvPr id="8" name="Tablic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9431871"/>
              </p:ext>
            </p:extLst>
          </p:nvPr>
        </p:nvGraphicFramePr>
        <p:xfrm>
          <a:off x="1576250" y="1820090"/>
          <a:ext cx="9126584" cy="41018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63292">
                  <a:extLst>
                    <a:ext uri="{9D8B030D-6E8A-4147-A177-3AD203B41FA5}">
                      <a16:colId xmlns:a16="http://schemas.microsoft.com/office/drawing/2014/main" val="659707642"/>
                    </a:ext>
                  </a:extLst>
                </a:gridCol>
                <a:gridCol w="4563292">
                  <a:extLst>
                    <a:ext uri="{9D8B030D-6E8A-4147-A177-3AD203B41FA5}">
                      <a16:colId xmlns:a16="http://schemas.microsoft.com/office/drawing/2014/main" val="1898112770"/>
                    </a:ext>
                  </a:extLst>
                </a:gridCol>
              </a:tblGrid>
              <a:tr h="654000">
                <a:tc>
                  <a:txBody>
                    <a:bodyPr/>
                    <a:lstStyle/>
                    <a:p>
                      <a:pPr algn="ctr"/>
                      <a:r>
                        <a:rPr lang="hr-HR" sz="2400" dirty="0" smtClean="0"/>
                        <a:t>Mitoza</a:t>
                      </a:r>
                      <a:endParaRPr lang="hr-H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400" dirty="0" err="1" smtClean="0"/>
                        <a:t>Mejoza</a:t>
                      </a:r>
                      <a:endParaRPr lang="hr-HR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0046708"/>
                  </a:ext>
                </a:extLst>
              </a:tr>
              <a:tr h="915602">
                <a:tc>
                  <a:txBody>
                    <a:bodyPr/>
                    <a:lstStyle/>
                    <a:p>
                      <a:pPr algn="ctr"/>
                      <a:r>
                        <a:rPr lang="hr-HR" sz="2000" dirty="0" smtClean="0"/>
                        <a:t>nastaju genski identične stanice</a:t>
                      </a:r>
                      <a:endParaRPr lang="hr-H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dirty="0" smtClean="0"/>
                        <a:t>nastaju genski jedinstvene i međusobno različite stanice</a:t>
                      </a:r>
                      <a:endParaRPr lang="hr-H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3037302"/>
                  </a:ext>
                </a:extLst>
              </a:tr>
              <a:tr h="683515">
                <a:tc>
                  <a:txBody>
                    <a:bodyPr/>
                    <a:lstStyle/>
                    <a:p>
                      <a:pPr algn="ctr"/>
                      <a:r>
                        <a:rPr lang="hr-HR" sz="2000" dirty="0" smtClean="0"/>
                        <a:t>nastale stanice imaju 2 n broj kromosoma</a:t>
                      </a:r>
                    </a:p>
                    <a:p>
                      <a:pPr algn="ctr"/>
                      <a:endParaRPr lang="hr-H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dirty="0" smtClean="0"/>
                        <a:t>nastale stanice imaju n broj kromosoma</a:t>
                      </a:r>
                      <a:endParaRPr lang="hr-H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473729"/>
                  </a:ext>
                </a:extLst>
              </a:tr>
              <a:tr h="915602">
                <a:tc>
                  <a:txBody>
                    <a:bodyPr/>
                    <a:lstStyle/>
                    <a:p>
                      <a:pPr algn="ctr"/>
                      <a:r>
                        <a:rPr lang="hr-HR" sz="2000" dirty="0" smtClean="0"/>
                        <a:t>zbiva se tijekom životnog ciklusa pojedinog organizma</a:t>
                      </a:r>
                      <a:endParaRPr lang="hr-H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dirty="0" smtClean="0"/>
                        <a:t>zbiva se</a:t>
                      </a:r>
                      <a:r>
                        <a:rPr lang="hr-HR" sz="2000" baseline="0" dirty="0" smtClean="0"/>
                        <a:t> u određeno vrijeme u životnom ciklusu organizma</a:t>
                      </a:r>
                      <a:endParaRPr lang="hr-H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4844047"/>
                  </a:ext>
                </a:extLst>
              </a:tr>
              <a:tr h="915602">
                <a:tc>
                  <a:txBody>
                    <a:bodyPr/>
                    <a:lstStyle/>
                    <a:p>
                      <a:pPr algn="ctr"/>
                      <a:r>
                        <a:rPr lang="hr-HR" sz="2000" dirty="0" smtClean="0"/>
                        <a:t>uključena u nespolno razmnožavanje, obnavlja tijelo</a:t>
                      </a:r>
                      <a:endParaRPr lang="hr-H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dirty="0" smtClean="0"/>
                        <a:t>uključena u spolno razmnožavanje</a:t>
                      </a:r>
                      <a:endParaRPr lang="hr-H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65143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526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r-HR" sz="2800" dirty="0" smtClean="0">
                <a:latin typeface="+mn-lt"/>
              </a:rPr>
              <a:t>Usporedba tjelesnih i spolnih stanica u čovjeka:</a:t>
            </a:r>
            <a:endParaRPr lang="hr-HR" sz="2800" dirty="0">
              <a:latin typeface="+mn-lt"/>
            </a:endParaRPr>
          </a:p>
        </p:txBody>
      </p:sp>
      <p:graphicFrame>
        <p:nvGraphicFramePr>
          <p:cNvPr id="3" name="Tablic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1974941"/>
              </p:ext>
            </p:extLst>
          </p:nvPr>
        </p:nvGraphicFramePr>
        <p:xfrm>
          <a:off x="1598023" y="2113038"/>
          <a:ext cx="8995953" cy="26418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98651">
                  <a:extLst>
                    <a:ext uri="{9D8B030D-6E8A-4147-A177-3AD203B41FA5}">
                      <a16:colId xmlns:a16="http://schemas.microsoft.com/office/drawing/2014/main" val="286419753"/>
                    </a:ext>
                  </a:extLst>
                </a:gridCol>
                <a:gridCol w="2998651">
                  <a:extLst>
                    <a:ext uri="{9D8B030D-6E8A-4147-A177-3AD203B41FA5}">
                      <a16:colId xmlns:a16="http://schemas.microsoft.com/office/drawing/2014/main" val="3241358007"/>
                    </a:ext>
                  </a:extLst>
                </a:gridCol>
                <a:gridCol w="2998651">
                  <a:extLst>
                    <a:ext uri="{9D8B030D-6E8A-4147-A177-3AD203B41FA5}">
                      <a16:colId xmlns:a16="http://schemas.microsoft.com/office/drawing/2014/main" val="3178760733"/>
                    </a:ext>
                  </a:extLst>
                </a:gridCol>
              </a:tblGrid>
              <a:tr h="1004644">
                <a:tc>
                  <a:txBody>
                    <a:bodyPr/>
                    <a:lstStyle/>
                    <a:p>
                      <a:pPr algn="ctr"/>
                      <a:r>
                        <a:rPr lang="hr-HR" sz="2400" b="0" dirty="0" smtClean="0"/>
                        <a:t>Vrste stanica</a:t>
                      </a:r>
                      <a:endParaRPr lang="hr-HR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400" b="0" dirty="0" smtClean="0"/>
                        <a:t>Dioba kojom nastaju</a:t>
                      </a:r>
                      <a:endParaRPr lang="hr-HR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400" b="0" dirty="0" smtClean="0"/>
                        <a:t>Broj kromosoma u stanici</a:t>
                      </a:r>
                      <a:endParaRPr lang="hr-HR" sz="2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9999203"/>
                  </a:ext>
                </a:extLst>
              </a:tr>
              <a:tr h="855808">
                <a:tc>
                  <a:txBody>
                    <a:bodyPr/>
                    <a:lstStyle/>
                    <a:p>
                      <a:pPr algn="ctr"/>
                      <a:r>
                        <a:rPr lang="hr-HR" sz="2000" dirty="0" smtClean="0"/>
                        <a:t>tjelesne stanice</a:t>
                      </a:r>
                      <a:r>
                        <a:rPr lang="hr-HR" sz="2000" baseline="0" dirty="0" smtClean="0"/>
                        <a:t> u čovjeka</a:t>
                      </a:r>
                      <a:endParaRPr lang="hr-H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dirty="0" smtClean="0"/>
                        <a:t>mitoza</a:t>
                      </a:r>
                      <a:endParaRPr lang="hr-H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dirty="0" smtClean="0"/>
                        <a:t>46 kromosoma ili 23 para</a:t>
                      </a:r>
                    </a:p>
                    <a:p>
                      <a:pPr algn="ctr"/>
                      <a:r>
                        <a:rPr lang="hr-HR" sz="2000" dirty="0" smtClean="0"/>
                        <a:t>2</a:t>
                      </a:r>
                      <a:r>
                        <a:rPr lang="hr-HR" sz="2000" baseline="0" dirty="0" smtClean="0"/>
                        <a:t> n</a:t>
                      </a:r>
                      <a:endParaRPr lang="hr-H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0188677"/>
                  </a:ext>
                </a:extLst>
              </a:tr>
              <a:tr h="781390">
                <a:tc>
                  <a:txBody>
                    <a:bodyPr/>
                    <a:lstStyle/>
                    <a:p>
                      <a:pPr algn="ctr"/>
                      <a:r>
                        <a:rPr lang="hr-HR" sz="2000" dirty="0" smtClean="0"/>
                        <a:t>spolne stanice u čovjeka</a:t>
                      </a:r>
                      <a:endParaRPr lang="hr-H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dirty="0" err="1" smtClean="0"/>
                        <a:t>mejoza</a:t>
                      </a:r>
                      <a:endParaRPr lang="hr-HR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000" dirty="0" smtClean="0"/>
                        <a:t>23 kromosoma</a:t>
                      </a:r>
                    </a:p>
                    <a:p>
                      <a:pPr algn="ctr"/>
                      <a:r>
                        <a:rPr lang="hr-HR" sz="2000" dirty="0" smtClean="0"/>
                        <a:t>n</a:t>
                      </a:r>
                      <a:endParaRPr lang="hr-HR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63606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2347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10063343" cy="910046"/>
          </a:xfrm>
        </p:spPr>
        <p:txBody>
          <a:bodyPr>
            <a:normAutofit/>
          </a:bodyPr>
          <a:lstStyle/>
          <a:p>
            <a:pPr algn="ctr"/>
            <a:r>
              <a:rPr lang="hr-HR" sz="3200" dirty="0" smtClean="0">
                <a:latin typeface="+mn-lt"/>
              </a:rPr>
              <a:t>Menstrualni ciklus i oplodnja</a:t>
            </a:r>
            <a:endParaRPr lang="hr-HR" sz="3200" dirty="0">
              <a:latin typeface="+mn-lt"/>
            </a:endParaRP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4803366" cy="3811588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400" dirty="0" smtClean="0"/>
              <a:t>Menstruacija (mjesečnica) – ljuštenje sluznice maternice pri čemu dolazi do krvarenja kroz rodnicu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r-HR" sz="2400" dirty="0" smtClean="0"/>
              <a:t>Menstrualni ciklus – razdoblje od pojave jedne menstruacije do pojave druge menstruacije</a:t>
            </a:r>
          </a:p>
          <a:p>
            <a:endParaRPr lang="hr-HR" sz="2400" dirty="0"/>
          </a:p>
          <a:p>
            <a:r>
              <a:rPr lang="hr-HR" sz="2400" dirty="0" smtClean="0">
                <a:hlinkClick r:id="rId2"/>
              </a:rPr>
              <a:t>Istraži</a:t>
            </a:r>
            <a:endParaRPr lang="hr-HR" sz="2400" dirty="0"/>
          </a:p>
        </p:txBody>
      </p:sp>
      <p:pic>
        <p:nvPicPr>
          <p:cNvPr id="7" name="Picture 4" descr="rad7E383.jpg"/>
          <p:cNvPicPr>
            <a:picLocks noGrp="1"/>
          </p:cNvPicPr>
          <p:nvPr>
            <p:ph type="pic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05" r="7705"/>
          <a:stretch>
            <a:fillRect/>
          </a:stretch>
        </p:blipFill>
        <p:spPr bwMode="auto">
          <a:xfrm>
            <a:off x="6697754" y="2203268"/>
            <a:ext cx="3578361" cy="28128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883884" y="4860069"/>
            <a:ext cx="948166" cy="9066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439727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752</TotalTime>
  <Words>429</Words>
  <Application>Microsoft Office PowerPoint</Application>
  <PresentationFormat>Široki zaslon</PresentationFormat>
  <Paragraphs>116</Paragraphs>
  <Slides>13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Tema sustava Office</vt:lpstr>
      <vt:lpstr>Kakav je naš životni ciklus</vt:lpstr>
      <vt:lpstr>PowerPoint prezentacija</vt:lpstr>
      <vt:lpstr>PowerPoint prezentacija</vt:lpstr>
      <vt:lpstr>Muški spolni organi</vt:lpstr>
      <vt:lpstr>Ženski spolni organi</vt:lpstr>
      <vt:lpstr>Nastanak spolnih stanica:</vt:lpstr>
      <vt:lpstr>Usporedba mitoze i mejoze:</vt:lpstr>
      <vt:lpstr>Usporedba tjelesnih i spolnih stanica u čovjeka:</vt:lpstr>
      <vt:lpstr>Menstrualni ciklus i oplodnja</vt:lpstr>
      <vt:lpstr>Prikaz menstrualnog ciklusa koji traje 28 dana:</vt:lpstr>
      <vt:lpstr>Oplodnja</vt:lpstr>
      <vt:lpstr>Životni ciklus čovjeka:</vt:lpstr>
      <vt:lpstr>Životna razdoblja čovjeka: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Održavanje ravnotežnih uvjeta u organizmu</dc:title>
  <dc:creator>Sanja Irić Šironja</dc:creator>
  <cp:lastModifiedBy>Sanja Irić Šironja</cp:lastModifiedBy>
  <cp:revision>69</cp:revision>
  <dcterms:created xsi:type="dcterms:W3CDTF">2019-08-12T09:58:08Z</dcterms:created>
  <dcterms:modified xsi:type="dcterms:W3CDTF">2019-08-23T09:16:55Z</dcterms:modified>
</cp:coreProperties>
</file>